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99"/>
    <a:srgbClr val="99CCFF"/>
    <a:srgbClr val="CC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2340" y="9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50000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04964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07518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981913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96732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712857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400926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838934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93859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28908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220748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F353A03-CBB2-454B-B479-C32CD7B5DAA7}"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937042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6858000" cy="9915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zh-TW" altLang="en-US" sz="2800" dirty="0">
                <a:latin typeface="BIZ UDゴシック" panose="020B0400000000000000" pitchFamily="49" charset="-128"/>
                <a:ea typeface="BIZ UDゴシック" panose="020B0400000000000000" pitchFamily="49" charset="-128"/>
              </a:rPr>
              <a:t>紫波町畜産農家経営継続支援給付金</a:t>
            </a:r>
            <a:endParaRPr kumimoji="1" lang="en-US" altLang="zh-TW" sz="28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国の重点支援地方交付金活用事業</a:t>
            </a:r>
            <a:r>
              <a:rPr lang="en-US" altLang="ja-JP" sz="1400" dirty="0">
                <a:latin typeface="BIZ UDゴシック" panose="020B0400000000000000" pitchFamily="49" charset="-128"/>
                <a:ea typeface="BIZ UDゴシック" panose="020B0400000000000000" pitchFamily="49" charset="-128"/>
              </a:rPr>
              <a:t>】</a:t>
            </a:r>
          </a:p>
        </p:txBody>
      </p:sp>
      <p:sp>
        <p:nvSpPr>
          <p:cNvPr id="7" name="テキスト ボックス 6"/>
          <p:cNvSpPr txBox="1"/>
          <p:nvPr/>
        </p:nvSpPr>
        <p:spPr>
          <a:xfrm>
            <a:off x="1" y="974768"/>
            <a:ext cx="6857999"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飼料価格の高騰により影響を受けている畜産農業者の支援を行います。</a:t>
            </a:r>
          </a:p>
        </p:txBody>
      </p:sp>
      <p:sp>
        <p:nvSpPr>
          <p:cNvPr id="5" name="テキスト ボックス 4"/>
          <p:cNvSpPr txBox="1"/>
          <p:nvPr/>
        </p:nvSpPr>
        <p:spPr>
          <a:xfrm>
            <a:off x="1080426" y="1469993"/>
            <a:ext cx="5947128" cy="1046440"/>
          </a:xfrm>
          <a:prstGeom prst="rect">
            <a:avLst/>
          </a:prstGeom>
          <a:noFill/>
        </p:spPr>
        <p:txBody>
          <a:bodyPr wrap="square" rtlCol="0">
            <a:spAutoFit/>
          </a:bodyPr>
          <a:lstStyle/>
          <a:p>
            <a:r>
              <a:rPr lang="ja-JP" altLang="en-US" sz="2000" b="1" dirty="0">
                <a:latin typeface="BIZ UDゴシック" panose="020B0400000000000000" pitchFamily="49" charset="-128"/>
                <a:ea typeface="BIZ UDゴシック" panose="020B0400000000000000" pitchFamily="49" charset="-128"/>
              </a:rPr>
              <a:t>牛、豚、鶏を使用している畜産農業者</a:t>
            </a:r>
            <a:endParaRPr lang="en-US" altLang="ja-JP" sz="2000" b="1" dirty="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　①家畜伝染病予防法に基づく「定期の報告」を行っていること。</a:t>
            </a:r>
            <a:endParaRPr kumimoji="1" lang="en-US" altLang="ja-JP" sz="1400"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　②購入した飼料を家畜に給餌していること。</a:t>
            </a:r>
            <a:endParaRPr lang="en-US" altLang="zh-TW" sz="1400" dirty="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　③畜産経営を継続する意思があること。</a:t>
            </a:r>
            <a:endParaRPr lang="en-US" altLang="ja-JP" sz="1400" dirty="0">
              <a:latin typeface="BIZ UDゴシック" panose="020B0400000000000000" pitchFamily="49" charset="-128"/>
              <a:ea typeface="BIZ UDゴシック" panose="020B0400000000000000" pitchFamily="49" charset="-128"/>
            </a:endParaRPr>
          </a:p>
        </p:txBody>
      </p:sp>
      <p:sp>
        <p:nvSpPr>
          <p:cNvPr id="3" name="角丸四角形 2"/>
          <p:cNvSpPr/>
          <p:nvPr/>
        </p:nvSpPr>
        <p:spPr>
          <a:xfrm>
            <a:off x="0" y="1388420"/>
            <a:ext cx="1069628" cy="1226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対象者</a:t>
            </a:r>
          </a:p>
        </p:txBody>
      </p:sp>
      <p:sp>
        <p:nvSpPr>
          <p:cNvPr id="14" name="テキスト ボックス 13"/>
          <p:cNvSpPr txBox="1"/>
          <p:nvPr/>
        </p:nvSpPr>
        <p:spPr>
          <a:xfrm>
            <a:off x="1085043" y="2867566"/>
            <a:ext cx="5795731" cy="400110"/>
          </a:xfrm>
          <a:prstGeom prst="rect">
            <a:avLst/>
          </a:prstGeom>
          <a:noFill/>
        </p:spPr>
        <p:txBody>
          <a:bodyPr wrap="square" rtlCol="0">
            <a:spAutoFit/>
          </a:bodyPr>
          <a:lstStyle/>
          <a:p>
            <a:r>
              <a:rPr lang="ja-JP" altLang="en-US" sz="2000" b="1" dirty="0">
                <a:latin typeface="BIZ UDゴシック" panose="020B0400000000000000" pitchFamily="49" charset="-128"/>
                <a:ea typeface="BIZ UDゴシック" panose="020B0400000000000000" pitchFamily="49" charset="-128"/>
              </a:rPr>
              <a:t>肥育牛成牛１頭あたり １万円</a:t>
            </a:r>
            <a:r>
              <a:rPr lang="ja-JP" altLang="en-US" sz="1200" b="1" dirty="0">
                <a:latin typeface="BIZ UDゴシック" panose="020B0400000000000000" pitchFamily="49" charset="-128"/>
                <a:ea typeface="BIZ UDゴシック" panose="020B0400000000000000" pitchFamily="49" charset="-128"/>
              </a:rPr>
              <a:t>（上限２００万円）</a:t>
            </a:r>
            <a:endParaRPr lang="en-US" altLang="ja-JP" sz="2400" b="1" dirty="0">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1172656" y="7688136"/>
            <a:ext cx="3950860" cy="923330"/>
          </a:xfrm>
          <a:prstGeom prst="rect">
            <a:avLst/>
          </a:prstGeom>
          <a:noFill/>
        </p:spPr>
        <p:txBody>
          <a:bodyPr wrap="square" rtlCol="0">
            <a:spAutoFit/>
          </a:bodyPr>
          <a:lstStyle/>
          <a:p>
            <a:r>
              <a:rPr kumimoji="1" lang="ja-JP" altLang="en-US" sz="2000" b="1" dirty="0">
                <a:latin typeface="BIZ UDゴシック" panose="020B0400000000000000" pitchFamily="49" charset="-128"/>
                <a:ea typeface="BIZ UDゴシック" panose="020B0400000000000000" pitchFamily="49" charset="-128"/>
              </a:rPr>
              <a:t>紫波町役場 ２階 農政課</a:t>
            </a:r>
            <a:endParaRPr kumimoji="1" lang="en-US" altLang="ja-JP" sz="2000" b="1" dirty="0">
              <a:latin typeface="BIZ UDゴシック" panose="020B0400000000000000" pitchFamily="49" charset="-128"/>
              <a:ea typeface="BIZ UDゴシック" panose="020B0400000000000000" pitchFamily="49" charset="-128"/>
            </a:endParaRPr>
          </a:p>
          <a:p>
            <a:endParaRPr lang="en-US" altLang="ja-JP" sz="1000" b="1" dirty="0">
              <a:latin typeface="BIZ UDゴシック" panose="020B0400000000000000" pitchFamily="49" charset="-128"/>
              <a:ea typeface="BIZ UDゴシック" panose="020B0400000000000000" pitchFamily="49" charset="-128"/>
            </a:endParaRPr>
          </a:p>
          <a:p>
            <a:r>
              <a:rPr kumimoji="1" lang="ja-JP" altLang="en-US" sz="2400" b="1" dirty="0">
                <a:latin typeface="BIZ UDゴシック" panose="020B0400000000000000" pitchFamily="49" charset="-128"/>
                <a:ea typeface="BIZ UDゴシック" panose="020B0400000000000000" pitchFamily="49" charset="-128"/>
              </a:rPr>
              <a:t>令和８</a:t>
            </a:r>
            <a:r>
              <a:rPr lang="ja-JP" altLang="en-US" sz="2400" b="1" dirty="0">
                <a:latin typeface="BIZ UDゴシック" panose="020B0400000000000000" pitchFamily="49" charset="-128"/>
                <a:ea typeface="BIZ UDゴシック" panose="020B0400000000000000" pitchFamily="49" charset="-128"/>
              </a:rPr>
              <a:t>年３月</a:t>
            </a:r>
            <a:r>
              <a:rPr lang="en-US" altLang="ja-JP" sz="2400" b="1" dirty="0">
                <a:latin typeface="BIZ UDゴシック" panose="020B0400000000000000" pitchFamily="49" charset="-128"/>
                <a:ea typeface="BIZ UDゴシック" panose="020B0400000000000000" pitchFamily="49" charset="-128"/>
              </a:rPr>
              <a:t>19</a:t>
            </a:r>
            <a:r>
              <a:rPr lang="ja-JP" altLang="en-US" sz="2400" b="1" dirty="0">
                <a:latin typeface="BIZ UDゴシック" panose="020B0400000000000000" pitchFamily="49" charset="-128"/>
                <a:ea typeface="BIZ UDゴシック" panose="020B0400000000000000" pitchFamily="49" charset="-128"/>
              </a:rPr>
              <a:t>日</a:t>
            </a:r>
            <a:r>
              <a:rPr lang="en-US" altLang="ja-JP" sz="2400" b="1" dirty="0">
                <a:latin typeface="BIZ UDゴシック" panose="020B0400000000000000" pitchFamily="49" charset="-128"/>
                <a:ea typeface="BIZ UDゴシック" panose="020B0400000000000000" pitchFamily="49" charset="-128"/>
              </a:rPr>
              <a:t>(</a:t>
            </a:r>
            <a:r>
              <a:rPr lang="ja-JP" altLang="en-US" sz="2400" b="1" dirty="0">
                <a:latin typeface="BIZ UDゴシック" panose="020B0400000000000000" pitchFamily="49" charset="-128"/>
                <a:ea typeface="BIZ UDゴシック" panose="020B0400000000000000" pitchFamily="49" charset="-128"/>
              </a:rPr>
              <a:t>木</a:t>
            </a:r>
            <a:r>
              <a:rPr lang="en-US" altLang="ja-JP" sz="2400" b="1" dirty="0">
                <a:latin typeface="BIZ UDゴシック" panose="020B0400000000000000" pitchFamily="49" charset="-128"/>
                <a:ea typeface="BIZ UDゴシック" panose="020B0400000000000000" pitchFamily="49" charset="-128"/>
              </a:rPr>
              <a:t>)</a:t>
            </a:r>
          </a:p>
        </p:txBody>
      </p:sp>
      <p:sp>
        <p:nvSpPr>
          <p:cNvPr id="18" name="正方形/長方形 17"/>
          <p:cNvSpPr/>
          <p:nvPr/>
        </p:nvSpPr>
        <p:spPr>
          <a:xfrm>
            <a:off x="0" y="8752973"/>
            <a:ext cx="6858000" cy="39102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BIZ UDゴシック" panose="020B0400000000000000" pitchFamily="49" charset="-128"/>
                <a:ea typeface="BIZ UDゴシック" panose="020B0400000000000000" pitchFamily="49" charset="-128"/>
              </a:rPr>
              <a:t>［お問い合わせ先］紫波町 産業部 農政課　畜産担当 滝浦　℡：</a:t>
            </a:r>
            <a:r>
              <a:rPr lang="en-US" altLang="ja-JP" sz="1400" b="1" dirty="0">
                <a:latin typeface="BIZ UDゴシック" panose="020B0400000000000000" pitchFamily="49" charset="-128"/>
                <a:ea typeface="BIZ UDゴシック" panose="020B0400000000000000" pitchFamily="49" charset="-128"/>
              </a:rPr>
              <a:t>019-672-6874</a:t>
            </a:r>
          </a:p>
        </p:txBody>
      </p:sp>
      <p:sp>
        <p:nvSpPr>
          <p:cNvPr id="26" name="テキスト ボックス 25">
            <a:extLst>
              <a:ext uri="{FF2B5EF4-FFF2-40B4-BE49-F238E27FC236}">
                <a16:creationId xmlns:a16="http://schemas.microsoft.com/office/drawing/2014/main" id="{85379897-CFB1-48D1-980A-2585DC0862F9}"/>
              </a:ext>
            </a:extLst>
          </p:cNvPr>
          <p:cNvSpPr txBox="1"/>
          <p:nvPr/>
        </p:nvSpPr>
        <p:spPr>
          <a:xfrm>
            <a:off x="1069628" y="5194239"/>
            <a:ext cx="5788372" cy="2277547"/>
          </a:xfrm>
          <a:prstGeom prst="rect">
            <a:avLst/>
          </a:prstGeom>
          <a:noFill/>
        </p:spPr>
        <p:txBody>
          <a:bodyPr wrap="square" rtlCol="0">
            <a:spAutoFit/>
          </a:bodyPr>
          <a:lstStyle/>
          <a:p>
            <a:r>
              <a:rPr lang="ja-JP" altLang="en-US" sz="2000" b="1" dirty="0">
                <a:latin typeface="BIZ UDゴシック" panose="020B0400000000000000" pitchFamily="49" charset="-128"/>
                <a:ea typeface="BIZ UDゴシック" panose="020B0400000000000000" pitchFamily="49" charset="-128"/>
              </a:rPr>
              <a:t>「定期の報告」の頭数に基づき、あらかじめ給付内容を印刷した申請書をお送りします。</a:t>
            </a:r>
          </a:p>
          <a:p>
            <a:endParaRPr kumimoji="1" lang="ja-JP" altLang="en-US" sz="4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①申請書</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②請求書</a:t>
            </a:r>
            <a:endParaRPr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③添付書類：通帳の写し（見開きページ）</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飼料購入が確認できるもの</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（令和７年４月以降の納品書、領収書等）</a:t>
            </a:r>
            <a:endParaRPr kumimoji="1" lang="en-US" altLang="ja-JP" sz="1600" dirty="0">
              <a:latin typeface="BIZ UDゴシック" panose="020B0400000000000000" pitchFamily="49" charset="-128"/>
              <a:ea typeface="BIZ UDゴシック" panose="020B0400000000000000" pitchFamily="49" charset="-128"/>
            </a:endParaRPr>
          </a:p>
          <a:p>
            <a:endParaRPr kumimoji="1" lang="ja-JP" altLang="en-US" sz="400" dirty="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　</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申請をしない場合、給付が受けられません。</a:t>
            </a:r>
          </a:p>
        </p:txBody>
      </p:sp>
      <p:sp>
        <p:nvSpPr>
          <p:cNvPr id="6" name="角丸四角形 2">
            <a:extLst>
              <a:ext uri="{FF2B5EF4-FFF2-40B4-BE49-F238E27FC236}">
                <a16:creationId xmlns:a16="http://schemas.microsoft.com/office/drawing/2014/main" id="{D0A4214C-7268-5CAD-F9FE-88C063F9A35F}"/>
              </a:ext>
            </a:extLst>
          </p:cNvPr>
          <p:cNvSpPr/>
          <p:nvPr/>
        </p:nvSpPr>
        <p:spPr>
          <a:xfrm>
            <a:off x="0" y="2777272"/>
            <a:ext cx="1069628" cy="2109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給付額</a:t>
            </a:r>
          </a:p>
        </p:txBody>
      </p:sp>
      <p:sp>
        <p:nvSpPr>
          <p:cNvPr id="16" name="角丸四角形 2">
            <a:extLst>
              <a:ext uri="{FF2B5EF4-FFF2-40B4-BE49-F238E27FC236}">
                <a16:creationId xmlns:a16="http://schemas.microsoft.com/office/drawing/2014/main" id="{ED5A91A0-7CC1-3C79-804C-84890767CAD4}"/>
              </a:ext>
            </a:extLst>
          </p:cNvPr>
          <p:cNvSpPr/>
          <p:nvPr/>
        </p:nvSpPr>
        <p:spPr>
          <a:xfrm>
            <a:off x="-2199503" y="4933937"/>
            <a:ext cx="1069628" cy="10156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提出先</a:t>
            </a:r>
          </a:p>
        </p:txBody>
      </p:sp>
      <p:sp>
        <p:nvSpPr>
          <p:cNvPr id="21" name="角丸四角形 2">
            <a:extLst>
              <a:ext uri="{FF2B5EF4-FFF2-40B4-BE49-F238E27FC236}">
                <a16:creationId xmlns:a16="http://schemas.microsoft.com/office/drawing/2014/main" id="{1873FEC0-4985-FB7D-11AD-14DFE7D8C5E1}"/>
              </a:ext>
            </a:extLst>
          </p:cNvPr>
          <p:cNvSpPr/>
          <p:nvPr/>
        </p:nvSpPr>
        <p:spPr>
          <a:xfrm>
            <a:off x="0" y="5049022"/>
            <a:ext cx="1069628" cy="2390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提出書類</a:t>
            </a:r>
          </a:p>
        </p:txBody>
      </p:sp>
      <p:sp>
        <p:nvSpPr>
          <p:cNvPr id="23" name="角丸四角形 2">
            <a:extLst>
              <a:ext uri="{FF2B5EF4-FFF2-40B4-BE49-F238E27FC236}">
                <a16:creationId xmlns:a16="http://schemas.microsoft.com/office/drawing/2014/main" id="{B7627C4D-39DB-625E-F151-2F35EC9B887E}"/>
              </a:ext>
            </a:extLst>
          </p:cNvPr>
          <p:cNvSpPr/>
          <p:nvPr/>
        </p:nvSpPr>
        <p:spPr>
          <a:xfrm>
            <a:off x="-3599" y="7602054"/>
            <a:ext cx="1069628" cy="10647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提出先</a:t>
            </a:r>
            <a:endParaRPr kumimoji="1" lang="en-US" altLang="ja-JP" sz="1400" b="1" dirty="0">
              <a:latin typeface="BIZ UDゴシック" panose="020B0400000000000000" pitchFamily="49" charset="-128"/>
              <a:ea typeface="BIZ UDゴシック" panose="020B0400000000000000" pitchFamily="49" charset="-128"/>
            </a:endParaRPr>
          </a:p>
          <a:p>
            <a:pPr algn="ctr"/>
            <a:endParaRPr lang="en-US" altLang="ja-JP" sz="1400" b="1" dirty="0">
              <a:latin typeface="BIZ UDゴシック" panose="020B0400000000000000" pitchFamily="49" charset="-128"/>
              <a:ea typeface="BIZ UDゴシック" panose="020B0400000000000000" pitchFamily="49" charset="-128"/>
            </a:endParaRPr>
          </a:p>
          <a:p>
            <a:pPr algn="ctr"/>
            <a:r>
              <a:rPr kumimoji="1" lang="ja-JP" altLang="en-US" sz="1400" b="1" dirty="0">
                <a:latin typeface="BIZ UDゴシック" panose="020B0400000000000000" pitchFamily="49" charset="-128"/>
                <a:ea typeface="BIZ UDゴシック" panose="020B0400000000000000" pitchFamily="49" charset="-128"/>
              </a:rPr>
              <a:t>申請期限</a:t>
            </a:r>
          </a:p>
        </p:txBody>
      </p:sp>
      <p:sp>
        <p:nvSpPr>
          <p:cNvPr id="11" name="テキスト ボックス 10">
            <a:extLst>
              <a:ext uri="{FF2B5EF4-FFF2-40B4-BE49-F238E27FC236}">
                <a16:creationId xmlns:a16="http://schemas.microsoft.com/office/drawing/2014/main" id="{748C232C-CD93-AFEA-6028-7AD690E1033A}"/>
              </a:ext>
            </a:extLst>
          </p:cNvPr>
          <p:cNvSpPr txBox="1"/>
          <p:nvPr/>
        </p:nvSpPr>
        <p:spPr>
          <a:xfrm>
            <a:off x="1284308" y="3267676"/>
            <a:ext cx="5795731" cy="1477328"/>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繁殖牛・子牛は４頭、豚は６頭、鶏は</a:t>
            </a:r>
            <a:r>
              <a:rPr lang="en-US" altLang="ja-JP" sz="1600" dirty="0">
                <a:latin typeface="BIZ UDゴシック" panose="020B0400000000000000" pitchFamily="49" charset="-128"/>
                <a:ea typeface="BIZ UDゴシック" panose="020B0400000000000000" pitchFamily="49" charset="-128"/>
              </a:rPr>
              <a:t>300</a:t>
            </a:r>
            <a:r>
              <a:rPr lang="ja-JP" altLang="en-US" sz="1600" dirty="0">
                <a:latin typeface="BIZ UDゴシック" panose="020B0400000000000000" pitchFamily="49" charset="-128"/>
                <a:ea typeface="BIZ UDゴシック" panose="020B0400000000000000" pitchFamily="49" charset="-128"/>
              </a:rPr>
              <a:t>羽で</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肥育牛成牛１頭とします。</a:t>
            </a:r>
            <a:endParaRPr lang="en-US" altLang="ja-JP" sz="1600" dirty="0">
              <a:latin typeface="BIZ UDゴシック" panose="020B0400000000000000" pitchFamily="49" charset="-128"/>
              <a:ea typeface="BIZ UDゴシック" panose="020B0400000000000000" pitchFamily="49" charset="-128"/>
            </a:endParaRPr>
          </a:p>
          <a:p>
            <a:endParaRPr lang="en-US" altLang="ja-JP" sz="1600"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例）繁殖牛５頭、育成牛１頭、子牛４頭を飼養している場合</a:t>
            </a:r>
          </a:p>
          <a:p>
            <a:r>
              <a:rPr lang="ja-JP" altLang="en-US" sz="1400" dirty="0">
                <a:latin typeface="BIZ UDゴシック" panose="020B0400000000000000" pitchFamily="49" charset="-128"/>
                <a:ea typeface="BIZ UDゴシック" panose="020B0400000000000000" pitchFamily="49" charset="-128"/>
              </a:rPr>
              <a:t>　　飼養頭数</a:t>
            </a:r>
            <a:r>
              <a:rPr lang="en-US" altLang="ja-JP" sz="1400" dirty="0">
                <a:latin typeface="BIZ UDゴシック" panose="020B0400000000000000" pitchFamily="49" charset="-128"/>
                <a:ea typeface="BIZ UDゴシック" panose="020B0400000000000000" pitchFamily="49" charset="-128"/>
              </a:rPr>
              <a:t>11</a:t>
            </a:r>
            <a:r>
              <a:rPr lang="ja-JP" altLang="en-US" sz="1400" dirty="0">
                <a:latin typeface="BIZ UDゴシック" panose="020B0400000000000000" pitchFamily="49" charset="-128"/>
                <a:ea typeface="BIZ UDゴシック" panose="020B0400000000000000" pitchFamily="49" charset="-128"/>
              </a:rPr>
              <a:t>頭</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４頭（換算値）＝換算頭数３頭（端数切上げ）</a:t>
            </a:r>
          </a:p>
          <a:p>
            <a:r>
              <a:rPr lang="ja-JP" altLang="en-US" sz="1400" dirty="0">
                <a:latin typeface="BIZ UDゴシック" panose="020B0400000000000000" pitchFamily="49" charset="-128"/>
                <a:ea typeface="BIZ UDゴシック" panose="020B0400000000000000" pitchFamily="49" charset="-128"/>
              </a:rPr>
              <a:t>　　１万円</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換算頭数３頭＝</a:t>
            </a:r>
            <a:r>
              <a:rPr lang="ja-JP" altLang="en-US" sz="1400" b="1" dirty="0">
                <a:latin typeface="BIZ UDゴシック" panose="020B0400000000000000" pitchFamily="49" charset="-128"/>
                <a:ea typeface="BIZ UDゴシック" panose="020B0400000000000000" pitchFamily="49" charset="-128"/>
              </a:rPr>
              <a:t>給付額３万円</a:t>
            </a:r>
            <a:endParaRPr lang="en-US" altLang="ja-JP" sz="2400" b="1" dirty="0">
              <a:latin typeface="BIZ UDゴシック" panose="020B0400000000000000" pitchFamily="49" charset="-128"/>
              <a:ea typeface="BIZ UDゴシック" panose="020B0400000000000000" pitchFamily="49" charset="-128"/>
            </a:endParaRPr>
          </a:p>
        </p:txBody>
      </p:sp>
      <p:pic>
        <p:nvPicPr>
          <p:cNvPr id="13" name="図 12">
            <a:extLst>
              <a:ext uri="{FF2B5EF4-FFF2-40B4-BE49-F238E27FC236}">
                <a16:creationId xmlns:a16="http://schemas.microsoft.com/office/drawing/2014/main" id="{61075654-8A0E-CC66-FC65-A642C33801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54431" y="8302479"/>
            <a:ext cx="391027" cy="391027"/>
          </a:xfrm>
          <a:prstGeom prst="rect">
            <a:avLst/>
          </a:prstGeom>
        </p:spPr>
      </p:pic>
      <p:pic>
        <p:nvPicPr>
          <p:cNvPr id="17" name="図 16" descr="アイコン&#10;&#10;AI によって生成されたコンテンツは間違っている可能性があります。">
            <a:extLst>
              <a:ext uri="{FF2B5EF4-FFF2-40B4-BE49-F238E27FC236}">
                <a16:creationId xmlns:a16="http://schemas.microsoft.com/office/drawing/2014/main" id="{EF1CBD09-1FAE-C82D-A36E-5C41A85F085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9958" y="8302479"/>
            <a:ext cx="391027" cy="391027"/>
          </a:xfrm>
          <a:prstGeom prst="rect">
            <a:avLst/>
          </a:prstGeom>
        </p:spPr>
      </p:pic>
      <p:pic>
        <p:nvPicPr>
          <p:cNvPr id="20" name="図 19" descr="コンピュータ が含まれている画像&#10;&#10;AI によって生成されたコンテンツは間違っている可能性があります。">
            <a:extLst>
              <a:ext uri="{FF2B5EF4-FFF2-40B4-BE49-F238E27FC236}">
                <a16:creationId xmlns:a16="http://schemas.microsoft.com/office/drawing/2014/main" id="{53421B1E-65B6-058E-327C-703A03FF37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48846" y="7921021"/>
            <a:ext cx="840667" cy="840667"/>
          </a:xfrm>
          <a:prstGeom prst="rect">
            <a:avLst/>
          </a:prstGeom>
        </p:spPr>
      </p:pic>
      <p:pic>
        <p:nvPicPr>
          <p:cNvPr id="24" name="図 23" descr="アイコン&#10;&#10;AI によって生成されたコンテンツは間違っている可能性があります。">
            <a:extLst>
              <a:ext uri="{FF2B5EF4-FFF2-40B4-BE49-F238E27FC236}">
                <a16:creationId xmlns:a16="http://schemas.microsoft.com/office/drawing/2014/main" id="{7488C577-93EC-695D-FB1C-7F3B87167C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86039" y="8475263"/>
            <a:ext cx="216442" cy="216442"/>
          </a:xfrm>
          <a:prstGeom prst="rect">
            <a:avLst/>
          </a:prstGeom>
        </p:spPr>
      </p:pic>
      <p:pic>
        <p:nvPicPr>
          <p:cNvPr id="27" name="図 26" descr="アイコン&#10;&#10;AI によって生成されたコンテンツは間違っている可能性があります。">
            <a:extLst>
              <a:ext uri="{FF2B5EF4-FFF2-40B4-BE49-F238E27FC236}">
                <a16:creationId xmlns:a16="http://schemas.microsoft.com/office/drawing/2014/main" id="{ED9614F3-4238-10D6-BB68-259C6BE5A2E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95903" y="8404842"/>
            <a:ext cx="290136" cy="290136"/>
          </a:xfrm>
          <a:prstGeom prst="rect">
            <a:avLst/>
          </a:prstGeom>
        </p:spPr>
      </p:pic>
    </p:spTree>
    <p:extLst>
      <p:ext uri="{BB962C8B-B14F-4D97-AF65-F5344CB8AC3E}">
        <p14:creationId xmlns:p14="http://schemas.microsoft.com/office/powerpoint/2010/main" val="4158615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2949</TotalTime>
  <Words>271</Words>
  <Application>Microsoft Office PowerPoint</Application>
  <PresentationFormat>画面に合わせる (4:3)</PresentationFormat>
  <Paragraphs>34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須川翔太</dc:creator>
  <cp:lastModifiedBy>滝浦　保</cp:lastModifiedBy>
  <cp:revision>177</cp:revision>
  <cp:lastPrinted>2026-02-26T05:13:48Z</cp:lastPrinted>
  <dcterms:created xsi:type="dcterms:W3CDTF">2017-07-15T00:00:37Z</dcterms:created>
  <dcterms:modified xsi:type="dcterms:W3CDTF">2026-02-26T05:13:51Z</dcterms:modified>
</cp:coreProperties>
</file>